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74" r:id="rId6"/>
    <p:sldId id="276" r:id="rId7"/>
    <p:sldId id="280" r:id="rId8"/>
    <p:sldId id="282" r:id="rId9"/>
    <p:sldId id="266" r:id="rId10"/>
    <p:sldId id="261" r:id="rId11"/>
    <p:sldId id="281" r:id="rId12"/>
    <p:sldId id="272" r:id="rId13"/>
    <p:sldId id="291" r:id="rId14"/>
    <p:sldId id="284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79" r:id="rId23"/>
    <p:sldId id="275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8"/>
  </p:normalViewPr>
  <p:slideViewPr>
    <p:cSldViewPr snapToGrid="0" snapToObjects="1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</a:t>
          </a:r>
          <a:r>
            <a:rPr lang="en-US" sz="1400" dirty="0" smtClean="0"/>
            <a:t>theme</a:t>
          </a:r>
        </a:p>
        <a:p>
          <a:pPr algn="ctr"/>
          <a:r>
            <a:rPr lang="en-US" sz="1400" dirty="0" smtClean="0"/>
            <a:t>Find local attraction, toward places and activities. </a:t>
          </a:r>
          <a:endParaRPr lang="en-US" sz="140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smtClean="0"/>
            <a:t>Making of front end using programming.</a:t>
          </a:r>
          <a:endParaRPr lang="en-US" sz="1400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smtClean="0"/>
            <a:t>Creating various table database as needed, and connect the frontend  and backend. </a:t>
          </a:r>
          <a:endParaRPr lang="en-US" sz="1400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 custScaleX="100000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View Packages</a:t>
          </a: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  Select Destination</a:t>
          </a:r>
          <a:endParaRPr lang="en-US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endParaRPr lang="en-US" dirty="0" smtClean="0"/>
        </a:p>
        <a:p>
          <a:pPr>
            <a:lnSpc>
              <a:spcPct val="100000"/>
            </a:lnSpc>
          </a:pPr>
          <a:r>
            <a:rPr lang="en-US" dirty="0" smtClean="0"/>
            <a:t>   Booking</a:t>
          </a:r>
          <a:endParaRPr lang="en-US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7635" custLinFactNeighborY="-59483"/>
      <dgm:spPr/>
    </dgm:pt>
    <dgm:pt modelId="{6B154ADC-7C71-49D8-B272-61A29620255E}" type="pres">
      <dgm:prSet presAssocID="{41CDB9B8-E81E-41E7-AE89-8F6EDFC88D92}" presName="iconRect" presStyleLbl="node1" presStyleIdx="0" presStyleCnt="3" custScaleX="94130" custScaleY="119702" custLinFactY="100000" custLinFactNeighborX="6074" custLinFactNeighborY="1111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 custScaleX="97548" custScaleY="43881" custLinFactNeighborY="95232"/>
      <dgm:spPr/>
      <dgm:t>
        <a:bodyPr/>
        <a:lstStyle/>
        <a:p>
          <a:endParaRPr lang="en-US"/>
        </a:p>
      </dgm:t>
    </dgm:pt>
    <dgm:pt modelId="{1E7A56FE-768E-48F9-ABA8-AAF197C8B2AB}" type="pres">
      <dgm:prSet presAssocID="{4D7D34C7-9466-4514-BF51-7396C17436B5}" presName="iconRect" presStyleLbl="node1" presStyleIdx="1" presStyleCnt="3" custLinFactY="-100000" custLinFactNeighborX="12151" custLinFactNeighborY="-1141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 custLinFactNeighborX="-693" custLinFactNeighborY="-884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1102" custLinFactNeighborY="-44560"/>
      <dgm:spPr/>
      <dgm:t>
        <a:bodyPr/>
        <a:lstStyle/>
        <a:p>
          <a:endParaRPr lang="en-US"/>
        </a:p>
      </dgm:t>
    </dgm:pt>
    <dgm:pt modelId="{9EC1BAA1-CEB2-4B9D-A637-07137D038F05}" type="pres">
      <dgm:prSet presAssocID="{8E185869-F0D4-43E2-B08A-2F3E83EE98F3}" presName="iconRect" presStyleLbl="node1" presStyleIdx="2" presStyleCnt="3" custLinFactNeighborX="-12454" custLinFactNeighborY="-8447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 custScaleX="100000" custScaleY="121446" custLinFactNeighborX="-5054" custLinFactNeighborY="-6029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152923" y="539004"/>
          <a:ext cx="91964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2127743" y="461766"/>
          <a:ext cx="105758" cy="19824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68957" y="70030"/>
          <a:ext cx="938020" cy="9380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400" tIns="36400" rIns="36400" bIns="3640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chemeClr val="bg2"/>
              </a:solidFill>
            </a:rPr>
            <a:t>1</a:t>
          </a:r>
        </a:p>
      </dsp:txBody>
      <dsp:txXfrm>
        <a:off x="706327" y="207400"/>
        <a:ext cx="663280" cy="663280"/>
      </dsp:txXfrm>
    </dsp:sp>
    <dsp:sp modelId="{12DC819D-BB19-CE49-AFEB-155922B01406}">
      <dsp:nvSpPr>
        <dsp:cNvPr id="0" name=""/>
        <dsp:cNvSpPr/>
      </dsp:nvSpPr>
      <dsp:spPr>
        <a:xfrm>
          <a:off x="3371" y="1173625"/>
          <a:ext cx="20691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0" tIns="165100" rIns="163220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Set a destination and/or travel </a:t>
          </a:r>
          <a:r>
            <a:rPr lang="en-US" sz="1400" kern="1200" dirty="0" smtClean="0"/>
            <a:t>theme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Find local attraction, toward places and activities. </a:t>
          </a:r>
          <a:endParaRPr lang="en-US" sz="1400" kern="1200" dirty="0"/>
        </a:p>
      </dsp:txBody>
      <dsp:txXfrm>
        <a:off x="3371" y="1566745"/>
        <a:ext cx="2069193" cy="1572480"/>
      </dsp:txXfrm>
    </dsp:sp>
    <dsp:sp modelId="{4A0B88BF-91DC-214E-A662-99F2E5E1AA6F}">
      <dsp:nvSpPr>
        <dsp:cNvPr id="0" name=""/>
        <dsp:cNvSpPr/>
      </dsp:nvSpPr>
      <dsp:spPr>
        <a:xfrm>
          <a:off x="2302475" y="538694"/>
          <a:ext cx="2069193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4426847" y="461481"/>
          <a:ext cx="105758" cy="19858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868062" y="69720"/>
          <a:ext cx="938020" cy="9380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400" tIns="36400" rIns="36400" bIns="3640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chemeClr val="bg2"/>
              </a:solidFill>
            </a:rPr>
            <a:t>2</a:t>
          </a:r>
        </a:p>
      </dsp:txBody>
      <dsp:txXfrm>
        <a:off x="3005432" y="207090"/>
        <a:ext cx="663280" cy="663280"/>
      </dsp:txXfrm>
    </dsp:sp>
    <dsp:sp modelId="{EA4D4141-C1BF-E74E-8ECF-933FF6EE68D4}">
      <dsp:nvSpPr>
        <dsp:cNvPr id="0" name=""/>
        <dsp:cNvSpPr/>
      </dsp:nvSpPr>
      <dsp:spPr>
        <a:xfrm>
          <a:off x="2302475" y="1173290"/>
          <a:ext cx="20691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0" tIns="165100" rIns="163220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Making of front end using programming.</a:t>
          </a:r>
          <a:endParaRPr lang="en-US" sz="1400" kern="1200" dirty="0"/>
        </a:p>
      </dsp:txBody>
      <dsp:txXfrm>
        <a:off x="2302475" y="1566410"/>
        <a:ext cx="2069193" cy="1572480"/>
      </dsp:txXfrm>
    </dsp:sp>
    <dsp:sp modelId="{EBC17C66-42F5-8741-9366-67B899EB8470}">
      <dsp:nvSpPr>
        <dsp:cNvPr id="0" name=""/>
        <dsp:cNvSpPr/>
      </dsp:nvSpPr>
      <dsp:spPr>
        <a:xfrm>
          <a:off x="4601579" y="538837"/>
          <a:ext cx="103459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5167166" y="69862"/>
          <a:ext cx="938020" cy="9380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400" tIns="36400" rIns="36400" bIns="3640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chemeClr val="bg2"/>
              </a:solidFill>
            </a:rPr>
            <a:t>3</a:t>
          </a:r>
        </a:p>
      </dsp:txBody>
      <dsp:txXfrm>
        <a:off x="5304536" y="207232"/>
        <a:ext cx="663280" cy="663280"/>
      </dsp:txXfrm>
    </dsp:sp>
    <dsp:sp modelId="{2CCAA94D-0D9E-CB40-97A3-00A05F4F0DC2}">
      <dsp:nvSpPr>
        <dsp:cNvPr id="0" name=""/>
        <dsp:cNvSpPr/>
      </dsp:nvSpPr>
      <dsp:spPr>
        <a:xfrm>
          <a:off x="4601579" y="1173625"/>
          <a:ext cx="20691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0" tIns="165100" rIns="163220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Creating various table database as needed, and connect the frontend  and backend. </a:t>
          </a:r>
          <a:endParaRPr lang="en-US" sz="1400" kern="1200" dirty="0"/>
        </a:p>
      </dsp:txBody>
      <dsp:txXfrm>
        <a:off x="4601579" y="1566745"/>
        <a:ext cx="2069193" cy="157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5052738" cy="10470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68627" y="1396669"/>
          <a:ext cx="542094" cy="689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209389" y="1972"/>
          <a:ext cx="3843348" cy="1047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17" tIns="110817" rIns="110817" bIns="110817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View Packages</a:t>
          </a:r>
          <a:endParaRPr lang="en-US" sz="2400" kern="1200" dirty="0"/>
        </a:p>
      </dsp:txBody>
      <dsp:txXfrm>
        <a:off x="1209389" y="1972"/>
        <a:ext cx="3843348" cy="1047090"/>
      </dsp:txXfrm>
    </dsp:sp>
    <dsp:sp modelId="{E7329DE9-6CBC-4222-BA02-41C8593CFC1E}">
      <dsp:nvSpPr>
        <dsp:cNvPr id="0" name=""/>
        <dsp:cNvSpPr/>
      </dsp:nvSpPr>
      <dsp:spPr>
        <a:xfrm>
          <a:off x="0" y="2601809"/>
          <a:ext cx="4928844" cy="459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24775" y="313107"/>
          <a:ext cx="575899" cy="575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20808" y="1218241"/>
          <a:ext cx="3843348" cy="1047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17" tIns="110817" rIns="110817" bIns="110817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  Select Destination</a:t>
          </a:r>
          <a:endParaRPr lang="en-US" sz="2400" kern="1200" dirty="0"/>
        </a:p>
      </dsp:txBody>
      <dsp:txXfrm>
        <a:off x="1120808" y="1218241"/>
        <a:ext cx="3843348" cy="1047090"/>
      </dsp:txXfrm>
    </dsp:sp>
    <dsp:sp modelId="{625AEBC4-C6DD-430A-8F95-BBF226EF4AB3}">
      <dsp:nvSpPr>
        <dsp:cNvPr id="0" name=""/>
        <dsp:cNvSpPr/>
      </dsp:nvSpPr>
      <dsp:spPr>
        <a:xfrm>
          <a:off x="0" y="2265394"/>
          <a:ext cx="5052738" cy="10470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245022" y="2481059"/>
          <a:ext cx="575899" cy="575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015146" y="1988334"/>
          <a:ext cx="3843348" cy="127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17" tIns="110817" rIns="110817" bIns="110817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   Booking</a:t>
          </a:r>
          <a:endParaRPr lang="en-US" sz="2400" kern="1200" dirty="0"/>
        </a:p>
      </dsp:txBody>
      <dsp:txXfrm>
        <a:off x="1015146" y="1988334"/>
        <a:ext cx="3843348" cy="1271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hyperlink" Target="https://www.goole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alitytoursandtravel.com/" TargetMode="External"/><Relationship Id="rId5" Type="http://schemas.openxmlformats.org/officeDocument/2006/relationships/hyperlink" Target="https://www.indiatoursonline.com/" TargetMode="External"/><Relationship Id="rId4" Type="http://schemas.openxmlformats.org/officeDocument/2006/relationships/hyperlink" Target="https://www.wikipedia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5.jpeg"/><Relationship Id="rId7" Type="http://schemas.microsoft.com/office/2007/relationships/hdphoto" Target="../media/hdphoto5.wdp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1.xml"/><Relationship Id="rId5" Type="http://schemas.microsoft.com/office/2007/relationships/hdphoto" Target="../media/hdphoto4.wdp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3.png"/><Relationship Id="rId5" Type="http://schemas.openxmlformats.org/officeDocument/2006/relationships/diagramData" Target="../diagrams/data2.xml"/><Relationship Id="rId10" Type="http://schemas.openxmlformats.org/officeDocument/2006/relationships/image" Target="../media/image12.jpg"/><Relationship Id="rId4" Type="http://schemas.microsoft.com/office/2007/relationships/hdphoto" Target="../media/hdphoto6.wdp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14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279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0692" y="1959968"/>
            <a:ext cx="7732817" cy="1237974"/>
          </a:xfrm>
          <a:noFill/>
        </p:spPr>
        <p:txBody>
          <a:bodyPr>
            <a:normAutofit/>
          </a:bodyPr>
          <a:lstStyle/>
          <a:p>
            <a:r>
              <a:rPr lang="en-IN" u="sng" cap="none" dirty="0">
                <a:solidFill>
                  <a:schemeClr val="bg1"/>
                </a:solidFill>
                <a:latin typeface="Algerian" panose="04020705040A02060702" pitchFamily="82" charset="0"/>
              </a:rPr>
              <a:t>Let’s Travel</a:t>
            </a:r>
            <a:endParaRPr lang="en-US" u="sng" cap="none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4662064"/>
            <a:ext cx="3376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Presented by: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Rituja K. Kundalwal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Nikita P. Bhokare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Riya P.Golekar</a:t>
            </a:r>
          </a:p>
          <a:p>
            <a:endParaRPr lang="en-US" sz="2000" dirty="0" smtClean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59235" y="5032966"/>
            <a:ext cx="374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Guided By: 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Prof.S.A.Vagare</a:t>
            </a:r>
            <a:endParaRPr lang="en-US" sz="2000" dirty="0" smtClean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2" y="490393"/>
            <a:ext cx="11640447" cy="59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8" y="685800"/>
            <a:ext cx="11323177" cy="57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3" y="427290"/>
            <a:ext cx="11438822" cy="60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2" y="538385"/>
            <a:ext cx="11575223" cy="60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7" y="412333"/>
            <a:ext cx="11333592" cy="59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5" y="583249"/>
            <a:ext cx="11254812" cy="57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3" y="409516"/>
            <a:ext cx="11283441" cy="59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6" y="600342"/>
            <a:ext cx="10682243" cy="56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0" y="410198"/>
            <a:ext cx="11187128" cy="59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220" y="136732"/>
            <a:ext cx="6802453" cy="1503796"/>
          </a:xfrm>
        </p:spPr>
        <p:txBody>
          <a:bodyPr>
            <a:normAutofit/>
          </a:bodyPr>
          <a:lstStyle/>
          <a:p>
            <a:pPr algn="l"/>
            <a:r>
              <a:rPr lang="en-US" sz="4000" u="sng" dirty="0" smtClean="0">
                <a:latin typeface="Algerian" panose="04020705040A02060702" pitchFamily="82" charset="0"/>
              </a:rPr>
              <a:t>FUTURE SCOPE</a:t>
            </a:r>
            <a:endParaRPr lang="en-US" sz="4000" u="sng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202" y="2359011"/>
            <a:ext cx="5802594" cy="317866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We will include more functionality as per the user </a:t>
            </a:r>
            <a:r>
              <a:rPr lang="en-US" dirty="0" err="1">
                <a:latin typeface="Aparajita" panose="02020603050405020304" pitchFamily="18" charset="0"/>
                <a:cs typeface="Aparajita" panose="02020603050405020304" pitchFamily="18" charset="0"/>
              </a:rPr>
              <a:t>requirements.We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want to improved our home page, as it is the main thing which attracts all user</a:t>
            </a: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Not a single website is ever consider as complete forever firstly because there is always something new requirement also are growing day by day.</a:t>
            </a: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4" name="Picture 3" descr="Two people climbing a mountain">
            <a:extLst>
              <a:ext uri="{FF2B5EF4-FFF2-40B4-BE49-F238E27FC236}">
                <a16:creationId xmlns:a16="http://schemas.microsoft.com/office/drawing/2014/main" xmlns="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78" b="2278"/>
          <a:stretch/>
        </p:blipFill>
        <p:spPr>
          <a:xfrm>
            <a:off x="6759557" y="0"/>
            <a:ext cx="5432443" cy="67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4"/>
            <a:ext cx="12192000" cy="6859300"/>
          </a:xfrm>
          <a:prstGeom prst="rect">
            <a:avLst/>
          </a:prstGeom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Box 6"/>
          <p:cNvSpPr txBox="1"/>
          <p:nvPr/>
        </p:nvSpPr>
        <p:spPr>
          <a:xfrm>
            <a:off x="2390692" y="1243201"/>
            <a:ext cx="495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Algerian" panose="04020705040A02060702" pitchFamily="82" charset="0"/>
              </a:rPr>
              <a:t>CONTENTS</a:t>
            </a:r>
            <a:endParaRPr lang="en-US" sz="4000" u="sng" dirty="0"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6758" y="2171700"/>
            <a:ext cx="72959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PURPOSE OF OUR WEBSITE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SOFTWARE REQUIREMENT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PLAN OF ACTION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MODULE OF </a:t>
            </a: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PROJECTS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ADVANTEGES OF TRAVELLING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PROJECT </a:t>
            </a: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SCREENSHOTS(IMPLEMENTATION)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FUTURE </a:t>
            </a: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SCOPE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REFERENCES</a:t>
            </a:r>
            <a:endParaRPr lang="en-IN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 looking at landscape">
            <a:extLst>
              <a:ext uri="{FF2B5EF4-FFF2-40B4-BE49-F238E27FC236}">
                <a16:creationId xmlns:a16="http://schemas.microsoft.com/office/drawing/2014/main" xmlns="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9" y="45842"/>
            <a:ext cx="10775380" cy="5611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9073" y="269191"/>
            <a:ext cx="4691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Algerian" panose="04020705040A02060702" pitchFamily="82" charset="0"/>
              </a:rPr>
              <a:t>References</a:t>
            </a:r>
            <a:r>
              <a:rPr lang="en-US" sz="4000" u="sng" dirty="0">
                <a:latin typeface="Algerian" panose="04020705040A02060702" pitchFamily="82" charset="0"/>
              </a:rPr>
              <a:t/>
            </a:r>
            <a:br>
              <a:rPr lang="en-US" sz="4000" u="sng" dirty="0">
                <a:latin typeface="Algerian" panose="04020705040A02060702" pitchFamily="82" charset="0"/>
              </a:rPr>
            </a:br>
            <a:endParaRPr lang="en-US" sz="4000" u="sng" dirty="0">
              <a:latin typeface="Algerian" panose="04020705040A020607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6608" y="1815979"/>
            <a:ext cx="75409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4"/>
              </a:rPr>
              <a:t>https://www.wikipedia.com</a:t>
            </a:r>
            <a:endParaRPr lang="en-IN" sz="3200" dirty="0">
              <a:solidFill>
                <a:srgbClr val="FFFF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IN" sz="3200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5"/>
              </a:rPr>
              <a:t>https://</a:t>
            </a:r>
            <a:r>
              <a:rPr lang="en-IN" sz="3200" dirty="0">
                <a:solidFill>
                  <a:schemeClr val="bg2">
                    <a:lumMod val="25000"/>
                    <a:lumOff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5"/>
              </a:rPr>
              <a:t>www.indiaToursOnline.com</a:t>
            </a:r>
            <a:endParaRPr lang="en-IN" sz="3200" dirty="0">
              <a:solidFill>
                <a:schemeClr val="bg2">
                  <a:lumMod val="25000"/>
                  <a:lumOff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IN" sz="3200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6"/>
              </a:rPr>
              <a:t>https://</a:t>
            </a:r>
            <a:r>
              <a:rPr lang="en-IN" sz="3200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6"/>
              </a:rPr>
              <a:t>www.realityToursandtravel.com</a:t>
            </a:r>
            <a:endParaRPr lang="en-IN" sz="3200" u="sng" dirty="0" smtClean="0">
              <a:solidFill>
                <a:schemeClr val="accent5">
                  <a:lumMod val="60000"/>
                  <a:lumOff val="4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IN" sz="3200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7"/>
              </a:rPr>
              <a:t>https://www.google</a:t>
            </a:r>
            <a:r>
              <a:rPr lang="en-IN" sz="3200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.com </a:t>
            </a:r>
            <a:endParaRPr lang="en-IN" sz="3200" u="sng" dirty="0">
              <a:solidFill>
                <a:schemeClr val="accent5">
                  <a:lumMod val="60000"/>
                  <a:lumOff val="4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8" y="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920" y="-18013"/>
            <a:ext cx="5184724" cy="870339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 smtClean="0">
                <a:latin typeface="Algerian" panose="04020705040A02060702" pitchFamily="82" charset="0"/>
              </a:rPr>
              <a:t>Introduction </a:t>
            </a:r>
            <a:endParaRPr lang="en-US" sz="4000" u="sng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4512" y="1114298"/>
            <a:ext cx="7040449" cy="42626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This application will help people from different location of </a:t>
            </a:r>
            <a:r>
              <a:rPr lang="en-US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india</a:t>
            </a: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to booking or enquire the package event and payment for travelling to the book places within less time period 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Tourist are more attached toward the culture </a:t>
            </a:r>
            <a:r>
              <a:rPr lang="en-US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diverisity</a:t>
            </a: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 of different state around the India .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The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Sum of the phenomena and relationship arising from the travel and stay of non residents.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Let’s Travel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provide reservation </a:t>
            </a:r>
            <a:r>
              <a:rPr lang="en-US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facility 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to there customer.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4" name="Picture 3" descr="Woman on top of a hill">
            <a:extLst>
              <a:ext uri="{FF2B5EF4-FFF2-40B4-BE49-F238E27FC236}">
                <a16:creationId xmlns:a16="http://schemas.microsoft.com/office/drawing/2014/main" xmlns="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160" r="1" b="1"/>
          <a:stretch/>
        </p:blipFill>
        <p:spPr>
          <a:xfrm>
            <a:off x="0" y="4273"/>
            <a:ext cx="3646837" cy="67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7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 looking at snow capped mountains">
            <a:extLst>
              <a:ext uri="{FF2B5EF4-FFF2-40B4-BE49-F238E27FC236}">
                <a16:creationId xmlns:a16="http://schemas.microsoft.com/office/drawing/2014/main" xmlns="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0" y="386"/>
            <a:ext cx="12192000" cy="68576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0123" y="1140417"/>
            <a:ext cx="640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Algerian" panose="04020705040A02060702" pitchFamily="82" charset="0"/>
              </a:rPr>
              <a:t>PURPOSE OF OUR WEBSITE</a:t>
            </a:r>
            <a:endParaRPr lang="en-US" sz="3600" u="sng" dirty="0">
              <a:latin typeface="Algerian" panose="04020705040A02060702" pitchFamily="82" charset="0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/>
          <p:cNvSpPr txBox="1"/>
          <p:nvPr/>
        </p:nvSpPr>
        <p:spPr>
          <a:xfrm>
            <a:off x="1819187" y="2118567"/>
            <a:ext cx="9016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The purpose of website is established fact that Internet users are increasing today.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Today o</a:t>
            </a: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ne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of the main purposes of the website is to facilitate the offline customer online because customers cannot spend their precious time in markets trying to find out the best deal.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 Our priority will be our customers and their travel </a:t>
            </a: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requirements. There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will be many users visiting the portal and hence we require a strong and reliable frontend which can withhold the users on our 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We will be putting an effort to provide the right choice to the people when they plan a holiday and beware them from the false </a:t>
            </a:r>
            <a:r>
              <a:rPr lang="en-US" sz="24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advertising.</a:t>
            </a:r>
            <a:endParaRPr lang="en-IN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82"/>
            <a:ext cx="12192000" cy="6859300"/>
          </a:xfrm>
          <a:prstGeom prst="rect">
            <a:avLst/>
          </a:prstGeom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TextBox 8"/>
          <p:cNvSpPr txBox="1"/>
          <p:nvPr/>
        </p:nvSpPr>
        <p:spPr>
          <a:xfrm>
            <a:off x="3604857" y="1166729"/>
            <a:ext cx="640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Algerian" panose="04020705040A02060702" pitchFamily="82" charset="0"/>
              </a:rPr>
              <a:t>Software </a:t>
            </a:r>
            <a:r>
              <a:rPr lang="en-US" sz="4000" u="sng" dirty="0" err="1" smtClean="0">
                <a:latin typeface="Algerian" panose="04020705040A02060702" pitchFamily="82" charset="0"/>
              </a:rPr>
              <a:t>Requirment</a:t>
            </a:r>
            <a:endParaRPr lang="en-US" sz="4000" u="sng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7940" y="2400300"/>
            <a:ext cx="68156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Frontend Functionality : HTML,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Client –side scripting: </a:t>
            </a:r>
            <a:r>
              <a:rPr lang="en-US" sz="2800" dirty="0" err="1" smtClean="0">
                <a:latin typeface="Aparajita" panose="02020603050405020304" pitchFamily="18" charset="0"/>
                <a:cs typeface="Aparajita" panose="02020603050405020304" pitchFamily="18" charset="0"/>
              </a:rPr>
              <a:t>Javascript</a:t>
            </a:r>
            <a:endParaRPr lang="en-US" sz="2800" dirty="0" smtClean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Backend Functionality: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Editor : Visual Studio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Database: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Server Deployment: XAMPP Sever </a:t>
            </a:r>
          </a:p>
        </p:txBody>
      </p:sp>
    </p:spTree>
    <p:extLst>
      <p:ext uri="{BB962C8B-B14F-4D97-AF65-F5344CB8AC3E}">
        <p14:creationId xmlns:p14="http://schemas.microsoft.com/office/powerpoint/2010/main" val="243880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xmlns="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602988" y="762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043292-708B-4F69-AE72-8FB56C6E8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/>
              <a:t>Set a destination and/or travel theme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23" y="351979"/>
            <a:ext cx="6176776" cy="1485900"/>
          </a:xfrm>
        </p:spPr>
        <p:txBody>
          <a:bodyPr>
            <a:normAutofit/>
          </a:bodyPr>
          <a:lstStyle/>
          <a:p>
            <a:r>
              <a:rPr lang="en-US" u="sng" dirty="0" smtClean="0">
                <a:latin typeface="Algerian" panose="04020705040A02060702" pitchFamily="82" charset="0"/>
              </a:rPr>
              <a:t>Plan of Action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xmlns="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xmlns="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xmlns="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346587"/>
              </p:ext>
            </p:extLst>
          </p:nvPr>
        </p:nvGraphicFramePr>
        <p:xfrm>
          <a:off x="4602988" y="1710227"/>
          <a:ext cx="6904055" cy="3208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Rectangle 4"/>
          <p:cNvSpPr/>
          <p:nvPr/>
        </p:nvSpPr>
        <p:spPr>
          <a:xfrm>
            <a:off x="6657174" y="3235651"/>
            <a:ext cx="239282" cy="160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75670" y="3259152"/>
            <a:ext cx="239282" cy="160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40" y="341831"/>
            <a:ext cx="6376179" cy="8716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 smtClean="0">
                <a:latin typeface="Algerian" panose="04020705040A02060702" pitchFamily="82" charset="0"/>
              </a:rPr>
              <a:t>Modules of a project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0" y="386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xmlns="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2243476"/>
              </p:ext>
            </p:extLst>
          </p:nvPr>
        </p:nvGraphicFramePr>
        <p:xfrm>
          <a:off x="5080240" y="1213503"/>
          <a:ext cx="5052738" cy="389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6" y="4713851"/>
            <a:ext cx="714323" cy="785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0948" y="4804762"/>
            <a:ext cx="35550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+mj-lt"/>
              </a:rPr>
              <a:t>Online Payment</a:t>
            </a:r>
            <a:endParaRPr lang="en-US" sz="2500" dirty="0">
              <a:latin typeface="+mj-l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080240" y="5655353"/>
            <a:ext cx="5052738" cy="104709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/>
          <p:cNvSpPr txBox="1"/>
          <p:nvPr/>
        </p:nvSpPr>
        <p:spPr>
          <a:xfrm>
            <a:off x="6390948" y="5925577"/>
            <a:ext cx="187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Contact Us</a:t>
            </a: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94" y="6017393"/>
            <a:ext cx="822774" cy="5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 looking at snow capped mountains">
            <a:extLst>
              <a:ext uri="{FF2B5EF4-FFF2-40B4-BE49-F238E27FC236}">
                <a16:creationId xmlns:a16="http://schemas.microsoft.com/office/drawing/2014/main" xmlns="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0" y="-161984"/>
            <a:ext cx="12192000" cy="6857614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Oval 6"/>
          <p:cNvSpPr/>
          <p:nvPr/>
        </p:nvSpPr>
        <p:spPr>
          <a:xfrm>
            <a:off x="2093722" y="3093578"/>
            <a:ext cx="1830030" cy="178258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Hike"/>
          <p:cNvSpPr/>
          <p:nvPr/>
        </p:nvSpPr>
        <p:spPr>
          <a:xfrm>
            <a:off x="2664206" y="3631592"/>
            <a:ext cx="689062" cy="6890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Oval 10"/>
          <p:cNvSpPr/>
          <p:nvPr/>
        </p:nvSpPr>
        <p:spPr>
          <a:xfrm>
            <a:off x="5144343" y="3147082"/>
            <a:ext cx="1781786" cy="1800083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437504"/>
              <a:satOff val="-31742"/>
              <a:lumOff val="-2549"/>
              <a:alphaOff val="0"/>
            </a:schemeClr>
          </a:fillRef>
          <a:effectRef idx="0">
            <a:schemeClr val="accent5">
              <a:hueOff val="5437504"/>
              <a:satOff val="-31742"/>
              <a:lumOff val="-2549"/>
              <a:alphaOff val="0"/>
            </a:schemeClr>
          </a:effectRef>
          <a:fontRef idx="minor"/>
        </p:style>
      </p:sp>
      <p:sp>
        <p:nvSpPr>
          <p:cNvPr id="13" name="Rectangle 12" descr="Run"/>
          <p:cNvSpPr/>
          <p:nvPr/>
        </p:nvSpPr>
        <p:spPr>
          <a:xfrm>
            <a:off x="5720497" y="3651013"/>
            <a:ext cx="689062" cy="68906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/>
          <p:cNvSpPr/>
          <p:nvPr/>
        </p:nvSpPr>
        <p:spPr>
          <a:xfrm>
            <a:off x="7850634" y="3065719"/>
            <a:ext cx="1814659" cy="18434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0875008"/>
              <a:satOff val="-63485"/>
              <a:lumOff val="-5097"/>
              <a:alphaOff val="0"/>
            </a:schemeClr>
          </a:fillRef>
          <a:effectRef idx="0">
            <a:schemeClr val="accent5">
              <a:hueOff val="10875008"/>
              <a:satOff val="-63485"/>
              <a:lumOff val="-5097"/>
              <a:alphaOff val="0"/>
            </a:schemeClr>
          </a:effectRef>
          <a:fontRef idx="minor"/>
        </p:style>
      </p:sp>
      <p:sp>
        <p:nvSpPr>
          <p:cNvPr id="15" name="Rectangle 14" descr="Telescope"/>
          <p:cNvSpPr/>
          <p:nvPr/>
        </p:nvSpPr>
        <p:spPr>
          <a:xfrm>
            <a:off x="8413433" y="3691413"/>
            <a:ext cx="689062" cy="68906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9"/>
                </a:ext>
              </a:extLst>
            </a:blip>
            <a:stretch>
              <a:fillRect/>
            </a:stretch>
          </a:blip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1998616" y="5003248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    </a:t>
            </a:r>
            <a:r>
              <a:rPr lang="en-ZA" sz="2800" dirty="0" smtClean="0">
                <a:latin typeface="Aparajita" panose="02020603050405020304" pitchFamily="18" charset="0"/>
                <a:cs typeface="Aparajita" panose="02020603050405020304" pitchFamily="18" charset="0"/>
              </a:rPr>
              <a:t>Adventure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5694" y="5039128"/>
            <a:ext cx="233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>
                <a:latin typeface="Aparajita" panose="02020603050405020304" pitchFamily="18" charset="0"/>
                <a:cs typeface="Aparajita" panose="02020603050405020304" pitchFamily="18" charset="0"/>
              </a:rPr>
              <a:t>Enthusiasm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1962" y="4968712"/>
            <a:ext cx="215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>
                <a:latin typeface="Aparajita" panose="02020603050405020304" pitchFamily="18" charset="0"/>
                <a:cs typeface="Aparajita" panose="02020603050405020304" pitchFamily="18" charset="0"/>
              </a:rPr>
              <a:t>Discovery</a:t>
            </a: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53268" y="1340039"/>
            <a:ext cx="666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Algerian" panose="04020705040A02060702" pitchFamily="82" charset="0"/>
              </a:rPr>
              <a:t>Advantages </a:t>
            </a:r>
            <a:r>
              <a:rPr lang="en-US" sz="3600" u="sng" dirty="0" smtClean="0">
                <a:latin typeface="Algerian" panose="04020705040A02060702" pitchFamily="82" charset="0"/>
              </a:rPr>
              <a:t>of Travelling</a:t>
            </a:r>
            <a:endParaRPr lang="en-US" sz="3600" u="sng" dirty="0">
              <a:latin typeface="Algerian" panose="04020705040A02060702" pitchFamily="8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480969" y="1914500"/>
            <a:ext cx="2185186" cy="128420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99818" y="1914500"/>
            <a:ext cx="0" cy="120133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54928" y="1934571"/>
            <a:ext cx="1859620" cy="122819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3911874" y="333286"/>
            <a:ext cx="4859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IMPLEMENTATION</a:t>
            </a:r>
            <a:endParaRPr lang="en-US" sz="4000" dirty="0"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5" y="1227313"/>
            <a:ext cx="11267624" cy="53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6722C5-B529-4491-808D-2D5A0D242BA3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409</Words>
  <Application>Microsoft Office PowerPoint</Application>
  <PresentationFormat>Widescreen</PresentationFormat>
  <Paragraphs>72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Aparajita</vt:lpstr>
      <vt:lpstr>Arial</vt:lpstr>
      <vt:lpstr>Calibri</vt:lpstr>
      <vt:lpstr>Franklin Gothic Book</vt:lpstr>
      <vt:lpstr>Wingdings</vt:lpstr>
      <vt:lpstr>Crop</vt:lpstr>
      <vt:lpstr>Let’s Travel</vt:lpstr>
      <vt:lpstr>PowerPoint Presentation</vt:lpstr>
      <vt:lpstr>Introduction </vt:lpstr>
      <vt:lpstr>PowerPoint Presentation</vt:lpstr>
      <vt:lpstr>PowerPoint Presentation</vt:lpstr>
      <vt:lpstr>Plan of Action</vt:lpstr>
      <vt:lpstr>Modules of a project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2023-05-28T10:21:08Z</dcterms:created>
  <dcterms:modified xsi:type="dcterms:W3CDTF">2023-07-25T16:04:07Z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